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1" r:id="rId1"/>
  </p:sldMasterIdLst>
  <p:notesMasterIdLst>
    <p:notesMasterId r:id="rId33"/>
  </p:notesMasterIdLst>
  <p:handoutMasterIdLst>
    <p:handoutMasterId r:id="rId34"/>
  </p:handoutMasterIdLst>
  <p:sldIdLst>
    <p:sldId id="256" r:id="rId2"/>
    <p:sldId id="306" r:id="rId3"/>
    <p:sldId id="302" r:id="rId4"/>
    <p:sldId id="307" r:id="rId5"/>
    <p:sldId id="308" r:id="rId6"/>
    <p:sldId id="310" r:id="rId7"/>
    <p:sldId id="309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9" r:id="rId16"/>
    <p:sldId id="320" r:id="rId17"/>
    <p:sldId id="321" r:id="rId18"/>
    <p:sldId id="322" r:id="rId19"/>
    <p:sldId id="323" r:id="rId20"/>
    <p:sldId id="324" r:id="rId21"/>
    <p:sldId id="325" r:id="rId22"/>
    <p:sldId id="326" r:id="rId23"/>
    <p:sldId id="327" r:id="rId24"/>
    <p:sldId id="328" r:id="rId25"/>
    <p:sldId id="329" r:id="rId26"/>
    <p:sldId id="330" r:id="rId27"/>
    <p:sldId id="331" r:id="rId28"/>
    <p:sldId id="318" r:id="rId29"/>
    <p:sldId id="304" r:id="rId30"/>
    <p:sldId id="285" r:id="rId31"/>
    <p:sldId id="303" r:id="rId32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35"/>
      <p:bold r:id="rId36"/>
      <p:italic r:id="rId37"/>
      <p:boldItalic r:id="rId38"/>
    </p:embeddedFont>
    <p:embeddedFont>
      <p:font typeface="Montserrat ExtraBold" panose="00000900000000000000" pitchFamily="2" charset="0"/>
      <p:bold r:id="rId39"/>
      <p:boldItalic r:id="rId40"/>
    </p:embeddedFont>
    <p:embeddedFont>
      <p:font typeface="Spectral Light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37">
          <p15:clr>
            <a:srgbClr val="A4A3A4"/>
          </p15:clr>
        </p15:guide>
        <p15:guide id="2" pos="5558">
          <p15:clr>
            <a:srgbClr val="A4A3A4"/>
          </p15:clr>
        </p15:guide>
        <p15:guide id="3" pos="1304">
          <p15:clr>
            <a:srgbClr val="A4A3A4"/>
          </p15:clr>
        </p15:guide>
        <p15:guide id="4" orient="horz" pos="1620">
          <p15:clr>
            <a:srgbClr val="A4A3A4"/>
          </p15:clr>
        </p15:guide>
        <p15:guide id="5" orient="horz" pos="2623">
          <p15:clr>
            <a:srgbClr val="A4A3A4"/>
          </p15:clr>
        </p15:guide>
        <p15:guide id="6" pos="4320">
          <p15:clr>
            <a:srgbClr val="A4A3A4"/>
          </p15:clr>
        </p15:guide>
        <p15:guide id="7" pos="3118">
          <p15:clr>
            <a:srgbClr val="A4A3A4"/>
          </p15:clr>
        </p15:guide>
        <p15:guide id="8" pos="2976">
          <p15:clr>
            <a:srgbClr val="A4A3A4"/>
          </p15:clr>
        </p15:guide>
        <p15:guide id="9" orient="horz" pos="590">
          <p15:clr>
            <a:srgbClr val="A4A3A4"/>
          </p15:clr>
        </p15:guide>
        <p15:guide id="10" pos="2268">
          <p15:clr>
            <a:srgbClr val="A4A3A4"/>
          </p15:clr>
        </p15:guide>
        <p15:guide id="11" pos="3902">
          <p15:clr>
            <a:srgbClr val="A4A3A4"/>
          </p15:clr>
        </p15:guide>
        <p15:guide id="12" orient="horz" pos="10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4584"/>
    <a:srgbClr val="6F0894"/>
    <a:srgbClr val="008000"/>
    <a:srgbClr val="FD8A77"/>
    <a:srgbClr val="EFBF39"/>
    <a:srgbClr val="FAA40A"/>
    <a:srgbClr val="FFFF66"/>
    <a:srgbClr val="FFFFCC"/>
    <a:srgbClr val="90CCFA"/>
    <a:srgbClr val="394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1A0088-3FF0-4591-AE8C-B39587EE2FD8}">
  <a:tblStyle styleId="{FF1A0088-3FF0-4591-AE8C-B39587EE2F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80791" autoAdjust="0"/>
  </p:normalViewPr>
  <p:slideViewPr>
    <p:cSldViewPr snapToGrid="0">
      <p:cViewPr varScale="1">
        <p:scale>
          <a:sx n="76" d="100"/>
          <a:sy n="76" d="100"/>
        </p:scale>
        <p:origin x="1230" y="90"/>
      </p:cViewPr>
      <p:guideLst>
        <p:guide orient="horz" pos="337"/>
        <p:guide pos="5558"/>
        <p:guide pos="1304"/>
        <p:guide orient="horz" pos="1620"/>
        <p:guide orient="horz" pos="2623"/>
        <p:guide pos="4320"/>
        <p:guide pos="3118"/>
        <p:guide pos="2976"/>
        <p:guide orient="horz" pos="590"/>
        <p:guide pos="2268"/>
        <p:guide pos="3902"/>
        <p:guide orient="horz" pos="1058"/>
      </p:guideLst>
    </p:cSldViewPr>
  </p:slideViewPr>
  <p:outlineViewPr>
    <p:cViewPr>
      <p:scale>
        <a:sx n="33" d="100"/>
        <a:sy n="33" d="100"/>
      </p:scale>
      <p:origin x="0" y="-23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2680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25B654EE-46E2-0F4F-A427-90D64B9EDE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03F607F-B941-504A-93E2-B236C592C7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AE9AD-0277-1C48-A4A6-9639BCA59213}" type="datetimeFigureOut">
              <a:rPr lang="pt-BR" smtClean="0"/>
              <a:t>08/01/2026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ECF70CC-E53D-CB46-9D20-16363D6546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247280-1666-A146-9E9E-6861B1758A3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B7252A-A6E1-544A-A976-86DDA00666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78129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2095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5004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85321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5466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529641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51018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57396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89037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14582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6125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68069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12297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33685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6502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5778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76828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9700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14954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68331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87063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234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2199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de7457949_0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3de7457949_0_7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de7457949_0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3de7457949_0_7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8728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8441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2005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7774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 err="1"/>
              <a:t>Tcl</a:t>
            </a:r>
            <a:r>
              <a:rPr lang="pt-BR" b="1" dirty="0"/>
              <a:t> - </a:t>
            </a:r>
            <a:r>
              <a:rPr lang="pt-BR" b="1" i="0" dirty="0">
                <a:solidFill>
                  <a:srgbClr val="EEF0FF"/>
                </a:solidFill>
                <a:effectLst/>
                <a:latin typeface="Google Sans"/>
              </a:rPr>
              <a:t>(Tool Command </a:t>
            </a:r>
            <a:r>
              <a:rPr lang="pt-BR" b="1" i="0" dirty="0" err="1">
                <a:solidFill>
                  <a:srgbClr val="EEF0FF"/>
                </a:solidFill>
                <a:effectLst/>
                <a:latin typeface="Google Sans"/>
              </a:rPr>
              <a:t>Language</a:t>
            </a:r>
            <a:r>
              <a:rPr lang="pt-BR" b="1" i="0" dirty="0">
                <a:solidFill>
                  <a:srgbClr val="EEF0FF"/>
                </a:solidFill>
                <a:effectLst/>
                <a:latin typeface="Google Sans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i="0" dirty="0" err="1">
                <a:solidFill>
                  <a:srgbClr val="EEF0FF"/>
                </a:solidFill>
                <a:effectLst/>
                <a:latin typeface="Google Sans"/>
              </a:rPr>
              <a:t>Tk</a:t>
            </a:r>
            <a:r>
              <a:rPr lang="pt-BR" b="1" i="0" dirty="0">
                <a:solidFill>
                  <a:srgbClr val="EEF0FF"/>
                </a:solidFill>
                <a:effectLst/>
                <a:latin typeface="Google Sans"/>
              </a:rPr>
              <a:t> (Toolkit)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52894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0290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3245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16500" y="1001050"/>
            <a:ext cx="6809100" cy="31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4600"/>
              <a:buNone/>
              <a:defRPr sz="4600">
                <a:solidFill>
                  <a:srgbClr val="25252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-5400000">
            <a:off x="-1173125" y="2799675"/>
            <a:ext cx="4615200" cy="92400"/>
          </a:xfrm>
          <a:prstGeom prst="rect">
            <a:avLst/>
          </a:prstGeom>
          <a:solidFill>
            <a:srgbClr val="1745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 rot="-5400000">
            <a:off x="-1772935" y="1844264"/>
            <a:ext cx="49506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slide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496300" y="1198875"/>
            <a:ext cx="5016000" cy="20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 dirty="0"/>
          </a:p>
        </p:txBody>
      </p:sp>
      <p:sp>
        <p:nvSpPr>
          <p:cNvPr id="110" name="Google Shape;110;p17"/>
          <p:cNvSpPr/>
          <p:nvPr/>
        </p:nvSpPr>
        <p:spPr>
          <a:xfrm rot="10800000">
            <a:off x="561900" y="4669200"/>
            <a:ext cx="2289600" cy="92400"/>
          </a:xfrm>
          <a:prstGeom prst="rect">
            <a:avLst/>
          </a:prstGeom>
          <a:solidFill>
            <a:srgbClr val="90CC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E7FF"/>
              </a:solidFill>
            </a:endParaRPr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"/>
          </p:nvPr>
        </p:nvSpPr>
        <p:spPr>
          <a:xfrm>
            <a:off x="496300" y="3315875"/>
            <a:ext cx="3343200" cy="10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>
            <a:endParaRPr/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B7533450-3FD7-F148-8A0D-E3A2C1FE15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498910" y="4555710"/>
            <a:ext cx="402793" cy="429254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3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ctrTitle"/>
          </p:nvPr>
        </p:nvSpPr>
        <p:spPr>
          <a:xfrm>
            <a:off x="1838074" y="1784195"/>
            <a:ext cx="6809100" cy="30835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4400" dirty="0">
                <a:solidFill>
                  <a:srgbClr val="FFFF00"/>
                </a:solidFill>
              </a:rPr>
              <a:t>Desenvolvimento de Sistemas</a:t>
            </a:r>
            <a:br>
              <a:rPr lang="pt-BR" sz="6000" dirty="0">
                <a:solidFill>
                  <a:srgbClr val="174584"/>
                </a:solidFill>
              </a:rPr>
            </a:br>
            <a:r>
              <a:rPr lang="pt-BR" sz="3200" dirty="0">
                <a:solidFill>
                  <a:schemeClr val="bg1"/>
                </a:solidFill>
              </a:rPr>
              <a:t>Interfaces Gráficas com Python</a:t>
            </a:r>
            <a:br>
              <a:rPr lang="pt-BR" sz="3200" dirty="0">
                <a:solidFill>
                  <a:schemeClr val="bg1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Senac-CE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2026</a:t>
            </a:r>
            <a:br>
              <a:rPr lang="pt-BR" sz="2000" dirty="0">
                <a:solidFill>
                  <a:srgbClr val="174584"/>
                </a:solidFill>
              </a:rPr>
            </a:br>
            <a:br>
              <a:rPr lang="pt-BR" sz="2400" dirty="0">
                <a:solidFill>
                  <a:srgbClr val="174584"/>
                </a:solidFill>
              </a:rPr>
            </a:br>
            <a:r>
              <a:rPr lang="pt-BR" sz="2400" dirty="0">
                <a:solidFill>
                  <a:srgbClr val="174584"/>
                </a:solidFill>
              </a:rPr>
              <a:t>                                  </a:t>
            </a:r>
            <a:br>
              <a:rPr lang="pt-BR" sz="2400" dirty="0">
                <a:solidFill>
                  <a:srgbClr val="174584"/>
                </a:solidFill>
              </a:rPr>
            </a:br>
            <a:r>
              <a:rPr lang="pt-BR" sz="2400" dirty="0">
                <a:solidFill>
                  <a:srgbClr val="174584"/>
                </a:solidFill>
              </a:rPr>
              <a:t>                              </a:t>
            </a:r>
            <a:br>
              <a:rPr lang="pt-BR" sz="2400" dirty="0">
                <a:solidFill>
                  <a:srgbClr val="174584"/>
                </a:solidFill>
              </a:rPr>
            </a:br>
            <a:r>
              <a:rPr lang="pt-BR" sz="2400" dirty="0">
                <a:solidFill>
                  <a:srgbClr val="174584"/>
                </a:solidFill>
              </a:rPr>
              <a:t>                                                         </a:t>
            </a:r>
            <a:endParaRPr sz="1600" dirty="0">
              <a:solidFill>
                <a:srgbClr val="174584"/>
              </a:solidFill>
            </a:endParaRP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839B6F31-A889-BF4D-B864-4B8705EFC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0677" y="4587788"/>
            <a:ext cx="1268707" cy="411061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4660FC9-72EB-CC8F-79E7-6B7B14647250}"/>
              </a:ext>
            </a:extLst>
          </p:cNvPr>
          <p:cNvSpPr txBox="1"/>
          <p:nvPr/>
        </p:nvSpPr>
        <p:spPr>
          <a:xfrm>
            <a:off x="1838074" y="4728116"/>
            <a:ext cx="6984922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45720" tIns="22860" rIns="45720" bIns="228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BR" sz="1600" b="1" dirty="0">
                <a:solidFill>
                  <a:schemeClr val="bg1"/>
                </a:solidFill>
              </a:rPr>
              <a:t>Prof.º Davi Saldanha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548809"/>
            <a:ext cx="4527461" cy="70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Exemplo Prático 01: Janela Básica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636814" y="1000239"/>
            <a:ext cx="3935186" cy="281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Explicação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</a:t>
            </a:r>
            <a:r>
              <a:rPr lang="pt-BR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Tk</a:t>
            </a: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() -&gt; cria janela principal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</a:t>
            </a:r>
            <a:r>
              <a:rPr lang="pt-BR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title</a:t>
            </a: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() -&gt; define o título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</a:t>
            </a:r>
            <a:r>
              <a:rPr lang="pt-BR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geometry</a:t>
            </a: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() -&gt; define largura e altura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</a:t>
            </a:r>
            <a:r>
              <a:rPr lang="pt-BR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mainloop</a:t>
            </a: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() -&gt; mantém a aplicação em execução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EB62851-8177-4035-81E8-578AFA680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862" y="1485748"/>
            <a:ext cx="3962953" cy="217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851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548809"/>
            <a:ext cx="4527461" cy="70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O Loop de Eventos (</a:t>
            </a:r>
            <a:r>
              <a:rPr lang="pt-BR" sz="2400" dirty="0" err="1">
                <a:solidFill>
                  <a:srgbClr val="FFFF00"/>
                </a:solidFill>
              </a:rPr>
              <a:t>mainloop</a:t>
            </a:r>
            <a:r>
              <a:rPr lang="pt-BR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636814" y="1000239"/>
            <a:ext cx="3935186" cy="281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Conceito Fundamental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O </a:t>
            </a:r>
            <a:r>
              <a:rPr lang="pt-BR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mainloop</a:t>
            </a: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():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Escuta eventos do usuário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Mantém a aplicação ativa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Processa cliques, teclas e ações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EB62851-8177-4035-81E8-578AFA680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862" y="1485748"/>
            <a:ext cx="3962953" cy="2172003"/>
          </a:xfrm>
          <a:prstGeom prst="rect">
            <a:avLst/>
          </a:prstGeom>
        </p:spPr>
      </p:pic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00487B08-DF25-4734-9F2F-3B3B0FF5C286}"/>
              </a:ext>
            </a:extLst>
          </p:cNvPr>
          <p:cNvSpPr txBox="1">
            <a:spLocks/>
          </p:cNvSpPr>
          <p:nvPr/>
        </p:nvSpPr>
        <p:spPr>
          <a:xfrm>
            <a:off x="707572" y="3752918"/>
            <a:ext cx="4931228" cy="805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200" b="1" i="1" dirty="0">
                <a:solidFill>
                  <a:schemeClr val="bg1"/>
                </a:solidFill>
                <a:latin typeface="Montserrat" panose="00000500000000000000" pitchFamily="2" charset="0"/>
              </a:rPr>
              <a:t>Importante</a:t>
            </a:r>
            <a:r>
              <a:rPr lang="pt-BR" sz="1200" i="1" dirty="0">
                <a:solidFill>
                  <a:schemeClr val="bg1"/>
                </a:solidFill>
                <a:latin typeface="Montserrat" panose="00000500000000000000" pitchFamily="2" charset="0"/>
              </a:rPr>
              <a:t>: Sem o </a:t>
            </a:r>
            <a:r>
              <a:rPr lang="pt-BR" sz="1200" i="1" dirty="0" err="1">
                <a:solidFill>
                  <a:schemeClr val="bg1"/>
                </a:solidFill>
                <a:latin typeface="Montserrat" panose="00000500000000000000" pitchFamily="2" charset="0"/>
              </a:rPr>
              <a:t>mainloop</a:t>
            </a:r>
            <a:r>
              <a:rPr lang="pt-BR" sz="1200" i="1" dirty="0">
                <a:solidFill>
                  <a:schemeClr val="bg1"/>
                </a:solidFill>
                <a:latin typeface="Montserrat" panose="00000500000000000000" pitchFamily="2" charset="0"/>
              </a:rPr>
              <a:t>(), a janela abre e fecha imediatamente.</a:t>
            </a:r>
          </a:p>
        </p:txBody>
      </p:sp>
    </p:spTree>
    <p:extLst>
      <p:ext uri="{BB962C8B-B14F-4D97-AF65-F5344CB8AC3E}">
        <p14:creationId xmlns:p14="http://schemas.microsoft.com/office/powerpoint/2010/main" val="2297533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548809"/>
            <a:ext cx="4527461" cy="70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O que é Orientação a Eventos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636813" y="1622539"/>
            <a:ext cx="3935186" cy="281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Definição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É um padrão de software onde componentes se comunicam por eventos (mudanças de estado) de forma desacoplada, respondendo a eles sem esperar por uma resposta direta. Um evento pode ser: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Clique em botão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Digitação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Fechamento da Janela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4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EB62851-8177-4035-81E8-578AFA680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7862" y="1485748"/>
            <a:ext cx="3962953" cy="217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596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548809"/>
            <a:ext cx="4527461" cy="70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Configurações Básicas da Janela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636813" y="1485748"/>
            <a:ext cx="3935186" cy="281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Propriedades Comuns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Título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Tamanho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Redimensionamento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Ícone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Cor do fundo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Fonte padrão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Layout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EB62851-8177-4035-81E8-578AFA680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1808102"/>
            <a:ext cx="3962953" cy="217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639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7" y="357723"/>
            <a:ext cx="4527461" cy="70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Configurações Básicas da Janela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8006A32-96DB-42C5-B4A4-8444A8D8D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90" y="1066996"/>
            <a:ext cx="7507213" cy="352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990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ctrTitle"/>
          </p:nvPr>
        </p:nvSpPr>
        <p:spPr>
          <a:xfrm>
            <a:off x="1838074" y="1784195"/>
            <a:ext cx="6809100" cy="30835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4400" dirty="0">
                <a:solidFill>
                  <a:srgbClr val="FFFF00"/>
                </a:solidFill>
              </a:rPr>
              <a:t>Widgets Básicos e Layouts</a:t>
            </a:r>
            <a:br>
              <a:rPr lang="pt-BR" sz="6000" dirty="0">
                <a:solidFill>
                  <a:srgbClr val="174584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Senac-CE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2026</a:t>
            </a:r>
            <a:r>
              <a:rPr lang="pt-BR" sz="2400" dirty="0">
                <a:solidFill>
                  <a:srgbClr val="174584"/>
                </a:solidFill>
              </a:rPr>
              <a:t>                                </a:t>
            </a:r>
            <a:br>
              <a:rPr lang="pt-BR" sz="2400" dirty="0">
                <a:solidFill>
                  <a:srgbClr val="174584"/>
                </a:solidFill>
              </a:rPr>
            </a:br>
            <a:r>
              <a:rPr lang="pt-BR" sz="2400" dirty="0">
                <a:solidFill>
                  <a:srgbClr val="174584"/>
                </a:solidFill>
              </a:rPr>
              <a:t>                              </a:t>
            </a:r>
            <a:br>
              <a:rPr lang="pt-BR" sz="2400" dirty="0">
                <a:solidFill>
                  <a:srgbClr val="174584"/>
                </a:solidFill>
              </a:rPr>
            </a:br>
            <a:r>
              <a:rPr lang="pt-BR" sz="2400" dirty="0">
                <a:solidFill>
                  <a:srgbClr val="174584"/>
                </a:solidFill>
              </a:rPr>
              <a:t>                                                         </a:t>
            </a:r>
            <a:endParaRPr sz="1600" dirty="0">
              <a:solidFill>
                <a:srgbClr val="174584"/>
              </a:solidFill>
            </a:endParaRP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839B6F31-A889-BF4D-B864-4B8705EFC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0677" y="4587788"/>
            <a:ext cx="1268707" cy="411061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4660FC9-72EB-CC8F-79E7-6B7B14647250}"/>
              </a:ext>
            </a:extLst>
          </p:cNvPr>
          <p:cNvSpPr txBox="1"/>
          <p:nvPr/>
        </p:nvSpPr>
        <p:spPr>
          <a:xfrm>
            <a:off x="1838074" y="4728116"/>
            <a:ext cx="6984922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45720" tIns="22860" rIns="45720" bIns="228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BR" sz="1600" b="1" dirty="0">
                <a:solidFill>
                  <a:schemeClr val="bg1"/>
                </a:solidFill>
              </a:rPr>
              <a:t>Prof.º Davi Saldanha</a:t>
            </a:r>
          </a:p>
        </p:txBody>
      </p:sp>
    </p:spTree>
    <p:extLst>
      <p:ext uri="{BB962C8B-B14F-4D97-AF65-F5344CB8AC3E}">
        <p14:creationId xmlns:p14="http://schemas.microsoft.com/office/powerpoint/2010/main" val="3651569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Objetivos 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4527462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Compreender o conceito de widget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Utilizar widgets básicos do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Tkinter</a:t>
            </a: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Organizar componentes na interface</a:t>
            </a:r>
          </a:p>
        </p:txBody>
      </p:sp>
      <p:pic>
        <p:nvPicPr>
          <p:cNvPr id="1036" name="Picture 12" descr="Full Stack Developer Certified Professional (FSDCP)">
            <a:extLst>
              <a:ext uri="{FF2B5EF4-FFF2-40B4-BE49-F238E27FC236}">
                <a16:creationId xmlns:a16="http://schemas.microsoft.com/office/drawing/2014/main" id="{5FE5600B-A116-49F6-80A1-42DAD2D1F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2378" y="2012268"/>
            <a:ext cx="3194050" cy="3131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4842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O que são widgets? 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4527462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Widgets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são componentes visuais que permitem interação com o usuário.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Texto (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Label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)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Botões (Button)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Campos de Entrada (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Entry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)</a:t>
            </a:r>
          </a:p>
        </p:txBody>
      </p:sp>
      <p:pic>
        <p:nvPicPr>
          <p:cNvPr id="1036" name="Picture 12" descr="Full Stack Developer Certified Professional (FSDCP)">
            <a:extLst>
              <a:ext uri="{FF2B5EF4-FFF2-40B4-BE49-F238E27FC236}">
                <a16:creationId xmlns:a16="http://schemas.microsoft.com/office/drawing/2014/main" id="{5FE5600B-A116-49F6-80A1-42DAD2D1F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2378" y="2012268"/>
            <a:ext cx="3194050" cy="3131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164;p26">
            <a:extLst>
              <a:ext uri="{FF2B5EF4-FFF2-40B4-BE49-F238E27FC236}">
                <a16:creationId xmlns:a16="http://schemas.microsoft.com/office/drawing/2014/main" id="{C59C6BCE-B239-4CAA-B6B1-6CDB05BCEC8F}"/>
              </a:ext>
            </a:extLst>
          </p:cNvPr>
          <p:cNvSpPr txBox="1">
            <a:spLocks/>
          </p:cNvSpPr>
          <p:nvPr/>
        </p:nvSpPr>
        <p:spPr>
          <a:xfrm>
            <a:off x="707572" y="3752918"/>
            <a:ext cx="4931228" cy="805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200" i="1" dirty="0">
                <a:solidFill>
                  <a:schemeClr val="bg1"/>
                </a:solidFill>
                <a:latin typeface="Montserrat" panose="00000500000000000000" pitchFamily="2" charset="0"/>
              </a:rPr>
              <a:t>Toda interface gráfica é composta por widgets organizados em um layout.</a:t>
            </a:r>
          </a:p>
        </p:txBody>
      </p:sp>
    </p:spTree>
    <p:extLst>
      <p:ext uri="{BB962C8B-B14F-4D97-AF65-F5344CB8AC3E}">
        <p14:creationId xmlns:p14="http://schemas.microsoft.com/office/powerpoint/2010/main" val="855631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 err="1">
                <a:solidFill>
                  <a:srgbClr val="FFFF00"/>
                </a:solidFill>
              </a:rPr>
              <a:t>Label</a:t>
            </a:r>
            <a:endParaRPr lang="pt-BR" sz="2400" dirty="0">
              <a:solidFill>
                <a:srgbClr val="FFFF00"/>
              </a:solidFill>
            </a:endParaRP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4527462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Exibir texto ou informações na tela.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b="1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Características:</a:t>
            </a: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Não recebe entrada do usuário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Usado para títulos, descrições e mensagens</a:t>
            </a:r>
          </a:p>
        </p:txBody>
      </p:sp>
      <p:pic>
        <p:nvPicPr>
          <p:cNvPr id="1036" name="Picture 12" descr="Full Stack Developer Certified Professional (FSDCP)">
            <a:extLst>
              <a:ext uri="{FF2B5EF4-FFF2-40B4-BE49-F238E27FC236}">
                <a16:creationId xmlns:a16="http://schemas.microsoft.com/office/drawing/2014/main" id="{5FE5600B-A116-49F6-80A1-42DAD2D1F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350" y="632540"/>
            <a:ext cx="3194050" cy="3131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E5AF2F7-624B-4A5C-8E9F-3473C651AC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8238" y="3763772"/>
            <a:ext cx="6842162" cy="66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5021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 err="1">
                <a:solidFill>
                  <a:srgbClr val="FFFF00"/>
                </a:solidFill>
              </a:rPr>
              <a:t>Label</a:t>
            </a:r>
            <a:endParaRPr lang="pt-BR" sz="2400" dirty="0">
              <a:solidFill>
                <a:srgbClr val="FFFF00"/>
              </a:solidFill>
            </a:endParaRP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7572828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Podemos adicionar imagens em nossa tela com o objeto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Label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. Para tal, precisamos carregar nossa imagem instanciando um objeto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PhotoImage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. Em seguida iremos instanciar um objeto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Label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passando o argumento </a:t>
            </a:r>
            <a:r>
              <a:rPr lang="pt-BR" sz="1600" i="1" dirty="0" err="1">
                <a:solidFill>
                  <a:schemeClr val="bg1"/>
                </a:solidFill>
                <a:latin typeface="Montserrat" panose="00000500000000000000" pitchFamily="2" charset="0"/>
              </a:rPr>
              <a:t>image</a:t>
            </a:r>
            <a:r>
              <a:rPr lang="pt-BR" sz="1600" i="1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7259541-800A-495A-A6A9-EDDDD2C27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49" y="2571750"/>
            <a:ext cx="7912100" cy="178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122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ctrTitle"/>
          </p:nvPr>
        </p:nvSpPr>
        <p:spPr>
          <a:xfrm>
            <a:off x="1838074" y="1784195"/>
            <a:ext cx="6809100" cy="30835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4400" dirty="0">
                <a:solidFill>
                  <a:srgbClr val="FFFF00"/>
                </a:solidFill>
              </a:rPr>
              <a:t>Introdução GUI e </a:t>
            </a:r>
            <a:r>
              <a:rPr lang="pt-BR" sz="4400" dirty="0" err="1">
                <a:solidFill>
                  <a:srgbClr val="FFFF00"/>
                </a:solidFill>
              </a:rPr>
              <a:t>Tkinter</a:t>
            </a:r>
            <a:br>
              <a:rPr lang="pt-BR" sz="6000" dirty="0">
                <a:solidFill>
                  <a:srgbClr val="174584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Senac-CE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2026</a:t>
            </a:r>
            <a:r>
              <a:rPr lang="pt-BR" sz="2400" dirty="0">
                <a:solidFill>
                  <a:srgbClr val="174584"/>
                </a:solidFill>
              </a:rPr>
              <a:t>                                </a:t>
            </a:r>
            <a:br>
              <a:rPr lang="pt-BR" sz="2400" dirty="0">
                <a:solidFill>
                  <a:srgbClr val="174584"/>
                </a:solidFill>
              </a:rPr>
            </a:br>
            <a:r>
              <a:rPr lang="pt-BR" sz="2400" dirty="0">
                <a:solidFill>
                  <a:srgbClr val="174584"/>
                </a:solidFill>
              </a:rPr>
              <a:t>                              </a:t>
            </a:r>
            <a:br>
              <a:rPr lang="pt-BR" sz="2400" dirty="0">
                <a:solidFill>
                  <a:srgbClr val="174584"/>
                </a:solidFill>
              </a:rPr>
            </a:br>
            <a:r>
              <a:rPr lang="pt-BR" sz="2400" dirty="0">
                <a:solidFill>
                  <a:srgbClr val="174584"/>
                </a:solidFill>
              </a:rPr>
              <a:t>                                                         </a:t>
            </a:r>
            <a:endParaRPr sz="1600" dirty="0">
              <a:solidFill>
                <a:srgbClr val="174584"/>
              </a:solidFill>
            </a:endParaRP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839B6F31-A889-BF4D-B864-4B8705EFC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0677" y="4587788"/>
            <a:ext cx="1268707" cy="411061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4660FC9-72EB-CC8F-79E7-6B7B14647250}"/>
              </a:ext>
            </a:extLst>
          </p:cNvPr>
          <p:cNvSpPr txBox="1"/>
          <p:nvPr/>
        </p:nvSpPr>
        <p:spPr>
          <a:xfrm>
            <a:off x="1838074" y="4728116"/>
            <a:ext cx="6984922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45720" tIns="22860" rIns="45720" bIns="228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BR" sz="1600" b="1" dirty="0">
                <a:solidFill>
                  <a:schemeClr val="bg1"/>
                </a:solidFill>
              </a:rPr>
              <a:t>Prof.º Davi Saldanha</a:t>
            </a:r>
          </a:p>
        </p:txBody>
      </p:sp>
    </p:spTree>
    <p:extLst>
      <p:ext uri="{BB962C8B-B14F-4D97-AF65-F5344CB8AC3E}">
        <p14:creationId xmlns:p14="http://schemas.microsoft.com/office/powerpoint/2010/main" val="41615687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Button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2F297BF0-84E5-4538-A0BF-41E4F49CE5D9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4527462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Executar uma ação quando clicado.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b="1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Características:</a:t>
            </a: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Associado a uma função (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callback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)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Fundamental para interação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F178BEC-7546-4FF8-A4C3-4D9329C1A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735" y="2887752"/>
            <a:ext cx="6950528" cy="160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710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 err="1">
                <a:solidFill>
                  <a:srgbClr val="FFFF00"/>
                </a:solidFill>
              </a:rPr>
              <a:t>Entry</a:t>
            </a:r>
            <a:endParaRPr lang="pt-BR" sz="2400" dirty="0">
              <a:solidFill>
                <a:srgbClr val="FFFF00"/>
              </a:solidFill>
            </a:endParaRP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2F297BF0-84E5-4538-A0BF-41E4F49CE5D9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4527462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Permitir entrada de dados pelo usuário.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b="1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Características:</a:t>
            </a: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Campo de texto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Muito utilizado em formulários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7B98604-2BB3-4AC8-8985-E4AD7FC65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354" y="3009833"/>
            <a:ext cx="4410691" cy="95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6428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 err="1">
                <a:solidFill>
                  <a:srgbClr val="FFFF00"/>
                </a:solidFill>
              </a:rPr>
              <a:t>Entry</a:t>
            </a:r>
            <a:endParaRPr lang="pt-BR" sz="2400" dirty="0">
              <a:solidFill>
                <a:srgbClr val="FFFF00"/>
              </a:solidFill>
            </a:endParaRP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2F297BF0-84E5-4538-A0BF-41E4F49CE5D9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7801428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Podemos criar uma variável para o texto  e associar o texto digitado a variável declarada. Também é possível realizar este procedimento com o widgets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Label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15764B3-C7BA-499B-AED0-ECF358D8C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462" y="2247580"/>
            <a:ext cx="7149074" cy="203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291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 err="1">
                <a:solidFill>
                  <a:srgbClr val="FFFF00"/>
                </a:solidFill>
              </a:rPr>
              <a:t>Text</a:t>
            </a:r>
            <a:endParaRPr lang="pt-BR" sz="2400" dirty="0">
              <a:solidFill>
                <a:srgbClr val="FFFF00"/>
              </a:solidFill>
            </a:endParaRP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2F297BF0-84E5-4538-A0BF-41E4F49CE5D9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7801428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Permite a entrada de dados de texto multilinhas.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Características: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Os textos são organizados via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linha.coluna</a:t>
            </a: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989C8DE-A011-462F-9EE9-79FFED64D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478" y="2590765"/>
            <a:ext cx="7277615" cy="179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26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Layout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2F297BF0-84E5-4538-A0BF-41E4F49CE5D9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7801428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Layout é a forma como os widgets são posicionados e organizados na interface.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Gerenciadores de Layout: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Pack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Grid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Place</a:t>
            </a: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6268E04-FE42-456F-98A6-4E100129E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341" y="1502228"/>
            <a:ext cx="2775857" cy="277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3309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Layout - pack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2F297BF0-84E5-4538-A0BF-41E4F49CE5D9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7801428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Organiza os widgets de forma sequencial (vertical ou horizontal). Indicado para interfaces simples e protótipos rápidos.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Parâmetros: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-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side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: define em qual lado (TOP, BOTTOM, LEFT, RIGHT) o widget será anexado dentro do contêiner.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-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fill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: faz o widget preencher o espaço disponível nas direções X, Y ou BOTH(ambas).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padx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pady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: adiciona preenchimento ao redor do widget, no eixo x e eixo y.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1561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Layout - grid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2F297BF0-84E5-4538-A0BF-41E4F49CE5D9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7801428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Organiza os widgets em uma grade de linhas e colunas, como uma planilha,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row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(linhas) e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column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(coluna), sendo o ideal para layouts  mais complexos e flexíveis.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3FE13E7-06C6-4D78-A4E1-DDB9CB337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044" y="2571750"/>
            <a:ext cx="7230484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1534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Layout - grid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Google Shape;164;p26">
            <a:extLst>
              <a:ext uri="{FF2B5EF4-FFF2-40B4-BE49-F238E27FC236}">
                <a16:creationId xmlns:a16="http://schemas.microsoft.com/office/drawing/2014/main" id="{2F297BF0-84E5-4538-A0BF-41E4F49CE5D9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7801428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O parâmetro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sticky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no grid()  controla como um widget irá se expandir para preencher o espaço da célula da grade, usando direções cardeais (N, S, E, W) para “grudar” o widget nas bordas ou cantos da célula quando ela for maior que o widget.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3FE13E7-06C6-4D78-A4E1-DDB9CB337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044" y="2597150"/>
            <a:ext cx="7230484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6912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ctrTitle"/>
          </p:nvPr>
        </p:nvSpPr>
        <p:spPr>
          <a:xfrm>
            <a:off x="1838074" y="1784195"/>
            <a:ext cx="6809100" cy="30835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 sz="4400" dirty="0">
                <a:solidFill>
                  <a:srgbClr val="FFFF00"/>
                </a:solidFill>
              </a:rPr>
              <a:t>I</a:t>
            </a:r>
            <a:br>
              <a:rPr lang="pt-BR" sz="6000" dirty="0">
                <a:solidFill>
                  <a:srgbClr val="174584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br>
              <a:rPr lang="pt-BR" sz="32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Senac-CE</a:t>
            </a:r>
            <a:r>
              <a:rPr lang="pt-BR" sz="2000" dirty="0">
                <a:solidFill>
                  <a:schemeClr val="bg1"/>
                </a:solidFill>
              </a:rPr>
              <a:t> </a:t>
            </a:r>
            <a:br>
              <a:rPr lang="pt-BR" sz="2000" dirty="0">
                <a:solidFill>
                  <a:schemeClr val="bg1"/>
                </a:solidFill>
              </a:rPr>
            </a:br>
            <a:r>
              <a:rPr lang="pt-BR" sz="2000" dirty="0">
                <a:solidFill>
                  <a:schemeClr val="bg1"/>
                </a:solidFill>
              </a:rPr>
              <a:t>2026</a:t>
            </a:r>
            <a:r>
              <a:rPr lang="pt-BR" sz="2400" dirty="0">
                <a:solidFill>
                  <a:srgbClr val="174584"/>
                </a:solidFill>
              </a:rPr>
              <a:t>                                </a:t>
            </a:r>
            <a:br>
              <a:rPr lang="pt-BR" sz="2400" dirty="0">
                <a:solidFill>
                  <a:srgbClr val="174584"/>
                </a:solidFill>
              </a:rPr>
            </a:br>
            <a:r>
              <a:rPr lang="pt-BR" sz="2400" dirty="0">
                <a:solidFill>
                  <a:srgbClr val="174584"/>
                </a:solidFill>
              </a:rPr>
              <a:t>                              </a:t>
            </a:r>
            <a:br>
              <a:rPr lang="pt-BR" sz="2400" dirty="0">
                <a:solidFill>
                  <a:srgbClr val="174584"/>
                </a:solidFill>
              </a:rPr>
            </a:br>
            <a:r>
              <a:rPr lang="pt-BR" sz="2400" dirty="0">
                <a:solidFill>
                  <a:srgbClr val="174584"/>
                </a:solidFill>
              </a:rPr>
              <a:t>                                                         </a:t>
            </a:r>
            <a:endParaRPr sz="1600" dirty="0">
              <a:solidFill>
                <a:srgbClr val="174584"/>
              </a:solidFill>
            </a:endParaRPr>
          </a:p>
        </p:txBody>
      </p:sp>
      <p:pic>
        <p:nvPicPr>
          <p:cNvPr id="13" name="Gráfico 12">
            <a:extLst>
              <a:ext uri="{FF2B5EF4-FFF2-40B4-BE49-F238E27FC236}">
                <a16:creationId xmlns:a16="http://schemas.microsoft.com/office/drawing/2014/main" id="{839B6F31-A889-BF4D-B864-4B8705EFC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40677" y="4587788"/>
            <a:ext cx="1268707" cy="411061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4660FC9-72EB-CC8F-79E7-6B7B14647250}"/>
              </a:ext>
            </a:extLst>
          </p:cNvPr>
          <p:cNvSpPr txBox="1"/>
          <p:nvPr/>
        </p:nvSpPr>
        <p:spPr>
          <a:xfrm>
            <a:off x="1838074" y="4728116"/>
            <a:ext cx="6984922" cy="2923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45720" tIns="22860" rIns="45720" bIns="2286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pt-BR" sz="1600" b="1" dirty="0">
                <a:solidFill>
                  <a:schemeClr val="bg1"/>
                </a:solidFill>
              </a:rPr>
              <a:t>Prof.º Davi Saldanha</a:t>
            </a:r>
          </a:p>
        </p:txBody>
      </p:sp>
    </p:spTree>
    <p:extLst>
      <p:ext uri="{BB962C8B-B14F-4D97-AF65-F5344CB8AC3E}">
        <p14:creationId xmlns:p14="http://schemas.microsoft.com/office/powerpoint/2010/main" val="31144729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70809" y="160338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chemeClr val="bg2"/>
                </a:solidFill>
              </a:rPr>
              <a:t>Título do slide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6201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7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Objetivos 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4527462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Compreender o que é uma interface gráfica.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Entender o papel do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Tkinter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no desenvolvimento desktop.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Criar a primeira aplicação gráfica em Python.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3321571-DEC2-4F7D-8F5F-5C5A73138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034" y="906304"/>
            <a:ext cx="333375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276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55"/>
          <p:cNvSpPr txBox="1">
            <a:spLocks noGrp="1"/>
          </p:cNvSpPr>
          <p:nvPr>
            <p:ph type="ctrTitle"/>
          </p:nvPr>
        </p:nvSpPr>
        <p:spPr>
          <a:xfrm>
            <a:off x="2154538" y="202248"/>
            <a:ext cx="6135000" cy="6229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200" dirty="0">
                <a:solidFill>
                  <a:srgbClr val="252525"/>
                </a:solidFill>
              </a:rPr>
              <a:t>Referências</a:t>
            </a:r>
            <a:endParaRPr sz="3200" dirty="0">
              <a:solidFill>
                <a:srgbClr val="174584"/>
              </a:solidFill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D24FA3C-6D44-DB4A-A9E2-8075D9888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36160" y="3780429"/>
            <a:ext cx="1571756" cy="509249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55"/>
          <p:cNvSpPr txBox="1">
            <a:spLocks noGrp="1"/>
          </p:cNvSpPr>
          <p:nvPr>
            <p:ph type="ctrTitle"/>
          </p:nvPr>
        </p:nvSpPr>
        <p:spPr>
          <a:xfrm>
            <a:off x="2106771" y="1852628"/>
            <a:ext cx="6135000" cy="11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200" dirty="0">
                <a:solidFill>
                  <a:srgbClr val="252525"/>
                </a:solidFill>
              </a:rPr>
              <a:t>Agradecimentos e </a:t>
            </a:r>
            <a:br>
              <a:rPr lang="es" sz="3200" dirty="0">
                <a:solidFill>
                  <a:srgbClr val="252525"/>
                </a:solidFill>
              </a:rPr>
            </a:br>
            <a:r>
              <a:rPr lang="es" sz="3200" dirty="0">
                <a:solidFill>
                  <a:srgbClr val="252525"/>
                </a:solidFill>
              </a:rPr>
              <a:t>contatos (opcional)</a:t>
            </a:r>
            <a:endParaRPr sz="3200" dirty="0">
              <a:solidFill>
                <a:srgbClr val="174584"/>
              </a:solidFill>
            </a:endParaRPr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7D24FA3C-6D44-DB4A-A9E2-8075D9888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36160" y="3780429"/>
            <a:ext cx="1571756" cy="50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534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6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GUI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4527462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GUI (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Graphical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User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Interface) é uma forma de interação entre usuário e sistema por meio de: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Janelas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Botões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Campos de texto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Menus e ícones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3321571-DEC2-4F7D-8F5F-5C5A73138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034" y="906304"/>
            <a:ext cx="333375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890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6"/>
            <a:ext cx="4527461" cy="6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ts val="62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GUI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4527462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aphicFrame>
        <p:nvGraphicFramePr>
          <p:cNvPr id="2" name="Tabela 5">
            <a:extLst>
              <a:ext uri="{FF2B5EF4-FFF2-40B4-BE49-F238E27FC236}">
                <a16:creationId xmlns:a16="http://schemas.microsoft.com/office/drawing/2014/main" id="{487B7A34-77D3-4C58-9952-3DE48AC316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993488"/>
              </p:ext>
            </p:extLst>
          </p:nvPr>
        </p:nvGraphicFramePr>
        <p:xfrm>
          <a:off x="1284514" y="1573439"/>
          <a:ext cx="6574972" cy="199662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287486">
                  <a:extLst>
                    <a:ext uri="{9D8B030D-6E8A-4147-A177-3AD203B41FA5}">
                      <a16:colId xmlns:a16="http://schemas.microsoft.com/office/drawing/2014/main" val="2169990576"/>
                    </a:ext>
                  </a:extLst>
                </a:gridCol>
                <a:gridCol w="3287486">
                  <a:extLst>
                    <a:ext uri="{9D8B030D-6E8A-4147-A177-3AD203B41FA5}">
                      <a16:colId xmlns:a16="http://schemas.microsoft.com/office/drawing/2014/main" val="3131846008"/>
                    </a:ext>
                  </a:extLst>
                </a:gridCol>
              </a:tblGrid>
              <a:tr h="437698"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>
                          <a:solidFill>
                            <a:schemeClr val="bg1"/>
                          </a:solidFill>
                        </a:rPr>
                        <a:t>CLI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>
                          <a:solidFill>
                            <a:schemeClr val="bg1"/>
                          </a:solidFill>
                        </a:rPr>
                        <a:t>GUI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4445258"/>
                  </a:ext>
                </a:extLst>
              </a:tr>
              <a:tr h="437698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solidFill>
                            <a:schemeClr val="tx1"/>
                          </a:solidFill>
                        </a:rPr>
                        <a:t>Texto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solidFill>
                            <a:schemeClr val="tx1"/>
                          </a:solidFill>
                        </a:rPr>
                        <a:t>Elementos visuais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5906907"/>
                  </a:ext>
                </a:extLst>
              </a:tr>
              <a:tr h="683528">
                <a:tc>
                  <a:txBody>
                    <a:bodyPr/>
                    <a:lstStyle/>
                    <a:p>
                      <a:pPr algn="ctr"/>
                      <a:r>
                        <a:rPr lang="pt-BR" sz="1600">
                          <a:solidFill>
                            <a:schemeClr val="tx1"/>
                          </a:solidFill>
                        </a:rPr>
                        <a:t>Exige memorização de comandos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solidFill>
                            <a:schemeClr val="tx1"/>
                          </a:solidFill>
                        </a:rPr>
                        <a:t>Intuitiva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5560785"/>
                  </a:ext>
                </a:extLst>
              </a:tr>
              <a:tr h="437698">
                <a:tc>
                  <a:txBody>
                    <a:bodyPr/>
                    <a:lstStyle/>
                    <a:p>
                      <a:pPr algn="ctr"/>
                      <a:r>
                        <a:rPr lang="pt-BR" sz="1600">
                          <a:solidFill>
                            <a:schemeClr val="tx1"/>
                          </a:solidFill>
                        </a:rPr>
                        <a:t>Pouca interação visual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solidFill>
                            <a:schemeClr val="tx1"/>
                          </a:solidFill>
                        </a:rPr>
                        <a:t>Alta usabilidade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531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2496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6"/>
            <a:ext cx="4527461" cy="993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ct val="1500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Onde Aplicações GUI são Utilizadas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707572" y="903446"/>
            <a:ext cx="4527462" cy="3374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Exemplos práticos: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Sistemas de cadastro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Aplicações financeiras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Softwares educacionais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Ferramentas administrativas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- Sistemas offline (desktop)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1980A31-7CC9-4913-90D6-551122359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941" y="1183821"/>
            <a:ext cx="2775857" cy="2775857"/>
          </a:xfrm>
          <a:prstGeom prst="rect">
            <a:avLst/>
          </a:prstGeom>
        </p:spPr>
      </p:pic>
      <p:sp>
        <p:nvSpPr>
          <p:cNvPr id="8" name="Google Shape;164;p26">
            <a:extLst>
              <a:ext uri="{FF2B5EF4-FFF2-40B4-BE49-F238E27FC236}">
                <a16:creationId xmlns:a16="http://schemas.microsoft.com/office/drawing/2014/main" id="{6FAC7FFD-BB50-441E-A90A-D5EE05C42503}"/>
              </a:ext>
            </a:extLst>
          </p:cNvPr>
          <p:cNvSpPr txBox="1">
            <a:spLocks/>
          </p:cNvSpPr>
          <p:nvPr/>
        </p:nvSpPr>
        <p:spPr>
          <a:xfrm>
            <a:off x="707572" y="3752918"/>
            <a:ext cx="4931228" cy="805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200" i="1" dirty="0">
                <a:solidFill>
                  <a:schemeClr val="bg1"/>
                </a:solidFill>
                <a:latin typeface="Montserrat" panose="00000500000000000000" pitchFamily="2" charset="0"/>
              </a:rPr>
              <a:t>Nem toda aplicação é web. Sistemas desktop continuam essenciais em diversos cenários corporativos.</a:t>
            </a:r>
          </a:p>
        </p:txBody>
      </p:sp>
    </p:spTree>
    <p:extLst>
      <p:ext uri="{BB962C8B-B14F-4D97-AF65-F5344CB8AC3E}">
        <p14:creationId xmlns:p14="http://schemas.microsoft.com/office/powerpoint/2010/main" val="4123684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6"/>
            <a:ext cx="4527461" cy="70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ct val="1500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O que é </a:t>
            </a:r>
            <a:r>
              <a:rPr lang="pt-BR" sz="2400" dirty="0" err="1">
                <a:solidFill>
                  <a:srgbClr val="FFFF00"/>
                </a:solidFill>
              </a:rPr>
              <a:t>Tkinter</a:t>
            </a:r>
            <a:endParaRPr lang="pt-BR" sz="2400" dirty="0">
              <a:solidFill>
                <a:srgbClr val="FFFF00"/>
              </a:solidFill>
            </a:endParaRP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636814" y="1000239"/>
            <a:ext cx="7870370" cy="281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dirty="0" err="1">
                <a:solidFill>
                  <a:schemeClr val="bg1"/>
                </a:solidFill>
                <a:latin typeface="Montserrat" panose="00000500000000000000" pitchFamily="2" charset="0"/>
              </a:rPr>
              <a:t>Tkinter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 é a biblioteca padrão do Python para criação de interfaces gráficas desktop,  funcionando como uma ponte para o kit de ferramentas </a:t>
            </a:r>
            <a:r>
              <a:rPr lang="pt-BR" sz="1600" dirty="0" err="1">
                <a:solidFill>
                  <a:schemeClr val="bg1"/>
                </a:solidFill>
                <a:highlight>
                  <a:srgbClr val="174584"/>
                </a:highlight>
                <a:latin typeface="Montserrat" panose="00000500000000000000" pitchFamily="2" charset="0"/>
              </a:rPr>
              <a:t>Tcl</a:t>
            </a:r>
            <a:r>
              <a:rPr lang="pt-BR" sz="1600" dirty="0">
                <a:solidFill>
                  <a:schemeClr val="bg1"/>
                </a:solidFill>
                <a:highlight>
                  <a:srgbClr val="174584"/>
                </a:highlight>
                <a:latin typeface="Montserrat" panose="00000500000000000000" pitchFamily="2" charset="0"/>
              </a:rPr>
              <a:t>/</a:t>
            </a:r>
            <a:r>
              <a:rPr lang="pt-BR" sz="1600" dirty="0" err="1">
                <a:solidFill>
                  <a:schemeClr val="bg1"/>
                </a:solidFill>
                <a:highlight>
                  <a:srgbClr val="174584"/>
                </a:highlight>
                <a:latin typeface="Montserrat" panose="00000500000000000000" pitchFamily="2" charset="0"/>
              </a:rPr>
              <a:t>Tk</a:t>
            </a:r>
            <a:r>
              <a:rPr lang="pt-BR" sz="1600" dirty="0">
                <a:solidFill>
                  <a:schemeClr val="bg1"/>
                </a:solidFill>
                <a:latin typeface="Montserrat" panose="00000500000000000000" pitchFamily="2" charset="0"/>
              </a:rPr>
              <a:t>, permitindo desenvolver rapidamente aplicações desktop com janelas, botões, campos de texto e menus sem instalações adicionais, sendo ideal para iniciantes e projetos que exigem simplicidade e portabilidade. </a:t>
            </a:r>
          </a:p>
        </p:txBody>
      </p:sp>
    </p:spTree>
    <p:extLst>
      <p:ext uri="{BB962C8B-B14F-4D97-AF65-F5344CB8AC3E}">
        <p14:creationId xmlns:p14="http://schemas.microsoft.com/office/powerpoint/2010/main" val="2269997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6"/>
            <a:ext cx="4527461" cy="70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ct val="1500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Por que Aprender </a:t>
            </a:r>
            <a:r>
              <a:rPr lang="pt-BR" sz="2400" dirty="0" err="1">
                <a:solidFill>
                  <a:srgbClr val="FFFF00"/>
                </a:solidFill>
              </a:rPr>
              <a:t>Tkinter</a:t>
            </a:r>
            <a:endParaRPr lang="pt-BR" sz="2400" dirty="0">
              <a:solidFill>
                <a:srgbClr val="FFFF00"/>
              </a:solidFill>
            </a:endParaRP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636814" y="1000239"/>
            <a:ext cx="3935186" cy="281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Permite aprender fundamentos de GUI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Não depende de bibliotecas externas</a:t>
            </a:r>
          </a:p>
          <a:p>
            <a:pPr marL="285750" indent="-285750">
              <a:lnSpc>
                <a:spcPct val="150000"/>
              </a:lnSpc>
              <a:buClr>
                <a:srgbClr val="000000"/>
              </a:buClr>
              <a:buSzPts val="1100"/>
              <a:buFontTx/>
              <a:buChar char="-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Facilita entendimento de </a:t>
            </a:r>
          </a:p>
          <a:p>
            <a:pPr lvl="3"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	- Eventos</a:t>
            </a:r>
          </a:p>
          <a:p>
            <a:pPr lvl="3"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	- Widgets</a:t>
            </a:r>
          </a:p>
          <a:p>
            <a:pPr lvl="3"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	- Organização de telas</a:t>
            </a:r>
          </a:p>
          <a:p>
            <a:pPr marL="285750" indent="-285750" algn="ctr">
              <a:lnSpc>
                <a:spcPct val="150000"/>
              </a:lnSpc>
              <a:buClr>
                <a:srgbClr val="000000"/>
              </a:buClr>
              <a:buSzPts val="1100"/>
              <a:buFontTx/>
              <a:buChar char="-"/>
            </a:pPr>
            <a:endParaRPr lang="pt-BR" sz="16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1A686AE-CCFC-40D6-A357-D6B5F5FB4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034" y="906304"/>
            <a:ext cx="3333750" cy="3333750"/>
          </a:xfrm>
          <a:prstGeom prst="rect">
            <a:avLst/>
          </a:prstGeom>
        </p:spPr>
      </p:pic>
      <p:sp>
        <p:nvSpPr>
          <p:cNvPr id="6" name="Google Shape;164;p26">
            <a:extLst>
              <a:ext uri="{FF2B5EF4-FFF2-40B4-BE49-F238E27FC236}">
                <a16:creationId xmlns:a16="http://schemas.microsoft.com/office/drawing/2014/main" id="{417153F6-80F7-4B79-9AF0-FC05803EEA4F}"/>
              </a:ext>
            </a:extLst>
          </p:cNvPr>
          <p:cNvSpPr txBox="1">
            <a:spLocks/>
          </p:cNvSpPr>
          <p:nvPr/>
        </p:nvSpPr>
        <p:spPr>
          <a:xfrm>
            <a:off x="707572" y="3752918"/>
            <a:ext cx="4931228" cy="805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200" i="1" dirty="0" err="1">
                <a:solidFill>
                  <a:schemeClr val="bg1"/>
                </a:solidFill>
                <a:latin typeface="Montserrat" panose="00000500000000000000" pitchFamily="2" charset="0"/>
              </a:rPr>
              <a:t>Tkinter</a:t>
            </a:r>
            <a:r>
              <a:rPr lang="pt-BR" sz="1200" i="1" dirty="0">
                <a:solidFill>
                  <a:schemeClr val="bg1"/>
                </a:solidFill>
                <a:latin typeface="Montserrat" panose="00000500000000000000" pitchFamily="2" charset="0"/>
              </a:rPr>
              <a:t> ensina como uma interface funciona, não apenas como ela parece.</a:t>
            </a:r>
          </a:p>
        </p:txBody>
      </p:sp>
    </p:spTree>
    <p:extLst>
      <p:ext uri="{BB962C8B-B14F-4D97-AF65-F5344CB8AC3E}">
        <p14:creationId xmlns:p14="http://schemas.microsoft.com/office/powerpoint/2010/main" val="1567133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64;p26"/>
          <p:cNvSpPr txBox="1">
            <a:spLocks/>
          </p:cNvSpPr>
          <p:nvPr/>
        </p:nvSpPr>
        <p:spPr>
          <a:xfrm>
            <a:off x="2308269" y="290966"/>
            <a:ext cx="4527461" cy="70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 algn="ctr">
              <a:lnSpc>
                <a:spcPct val="150000"/>
              </a:lnSpc>
              <a:buClr>
                <a:srgbClr val="000000"/>
              </a:buClr>
              <a:buSzPts val="1100"/>
              <a:buFont typeface="Arial"/>
              <a:buNone/>
            </a:pPr>
            <a:r>
              <a:rPr lang="pt-BR" sz="2400" dirty="0">
                <a:solidFill>
                  <a:srgbClr val="FFFF00"/>
                </a:solidFill>
              </a:rPr>
              <a:t>Estrutura Básica</a:t>
            </a:r>
          </a:p>
        </p:txBody>
      </p:sp>
      <p:sp>
        <p:nvSpPr>
          <p:cNvPr id="3" name="AutoShape 2" descr="Conceito Nuvem Palavras Engenharia Civil Colagem Feita Palavras Sobre  Engenharia imagem vetorial de Boris15© 30140796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" name="Google Shape;164;p26">
            <a:extLst>
              <a:ext uri="{FF2B5EF4-FFF2-40B4-BE49-F238E27FC236}">
                <a16:creationId xmlns:a16="http://schemas.microsoft.com/office/drawing/2014/main" id="{24DDE787-9A9C-4A84-A6C4-71A1D93D2CF7}"/>
              </a:ext>
            </a:extLst>
          </p:cNvPr>
          <p:cNvSpPr txBox="1">
            <a:spLocks/>
          </p:cNvSpPr>
          <p:nvPr/>
        </p:nvSpPr>
        <p:spPr>
          <a:xfrm>
            <a:off x="636814" y="1000239"/>
            <a:ext cx="3935186" cy="281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 b="0" i="0" u="none" strike="noStrike" cap="none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600" b="1" dirty="0">
                <a:solidFill>
                  <a:schemeClr val="bg1"/>
                </a:solidFill>
                <a:latin typeface="Montserrat" panose="00000500000000000000" pitchFamily="2" charset="0"/>
              </a:rPr>
              <a:t>Componentes Essenciais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Importação da biblioteca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Criação da janela principal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Configuração da janela</a:t>
            </a:r>
          </a:p>
          <a:p>
            <a:pPr>
              <a:lnSpc>
                <a:spcPct val="150000"/>
              </a:lnSpc>
              <a:buClr>
                <a:srgbClr val="000000"/>
              </a:buClr>
              <a:buSzPts val="1100"/>
            </a:pPr>
            <a:r>
              <a:rPr lang="pt-BR" sz="1400" dirty="0">
                <a:solidFill>
                  <a:schemeClr val="bg1"/>
                </a:solidFill>
                <a:latin typeface="Montserrat" panose="00000500000000000000" pitchFamily="2" charset="0"/>
              </a:rPr>
              <a:t>- Loop de eventos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1A686AE-CCFC-40D6-A357-D6B5F5FB4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034" y="906304"/>
            <a:ext cx="333375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572917"/>
      </p:ext>
    </p:extLst>
  </p:cSld>
  <p:clrMapOvr>
    <a:masterClrMapping/>
  </p:clrMapOvr>
</p:sld>
</file>

<file path=ppt/theme/theme1.xml><?xml version="1.0" encoding="utf-8"?>
<a:theme xmlns:a="http://schemas.openxmlformats.org/drawingml/2006/main" name="Elegant Blue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5103</TotalTime>
  <Words>930</Words>
  <Application>Microsoft Office PowerPoint</Application>
  <PresentationFormat>Apresentação na tela (16:9)</PresentationFormat>
  <Paragraphs>145</Paragraphs>
  <Slides>31</Slides>
  <Notes>31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7" baseType="lpstr">
      <vt:lpstr>Spectral Light</vt:lpstr>
      <vt:lpstr>Arial</vt:lpstr>
      <vt:lpstr>Google Sans</vt:lpstr>
      <vt:lpstr>Montserrat ExtraBold</vt:lpstr>
      <vt:lpstr>Montserrat</vt:lpstr>
      <vt:lpstr>Elegant Blue</vt:lpstr>
      <vt:lpstr>Desenvolvimento de Sistemas Interfaces Gráficas com Python   Senac-CE  2026                                                                                                                             </vt:lpstr>
      <vt:lpstr>Introdução GUI e Tkinter    Senac-CE  2026                                                                                                                       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Widgets Básicos e Layouts    Senac-CE  2026                                                                                                                       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I    Senac-CE  2026                                                                                                                         </vt:lpstr>
      <vt:lpstr>Apresentação do PowerPoint</vt:lpstr>
      <vt:lpstr>Referências</vt:lpstr>
      <vt:lpstr>Agradecimentos e  contatos (opcional)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LINCON TELES PORTELA DOURADO</dc:creator>
  <cp:lastModifiedBy>DAVI DA SILVA SALDANHA</cp:lastModifiedBy>
  <cp:revision>107</cp:revision>
  <dcterms:modified xsi:type="dcterms:W3CDTF">2026-01-08T12:29:16Z</dcterms:modified>
</cp:coreProperties>
</file>